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Spectral ExtraBold"/>
      <p:bold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pectralExtraBold-boldItalic.fntdata"/><Relationship Id="rId12" Type="http://schemas.openxmlformats.org/officeDocument/2006/relationships/slide" Target="slides/slide7.xml"/><Relationship Id="rId56" Type="http://schemas.openxmlformats.org/officeDocument/2006/relationships/font" Target="fonts/Spectral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67c9dbe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67c9dbe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phone 13 chipser is </a:t>
            </a:r>
            <a:r>
              <a:rPr lang="en"/>
              <a:t>Apple A15 Bionic ,mursalin will present next slide from here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68b0f906e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68b0f906e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67c9dbe7b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67c9dbe7b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67c9dbe7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67c9dbe7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68b0f906e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68b0f906e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67c9dbe7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67c9dbe7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ad147c60c_6_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ad147c60c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ad147c60c_4_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ad147c60c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67c9dbe7b_1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67c9dbe7b_1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68b0f906e_0_100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68b0f906e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68b0f906e_0_14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68b0f906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ad147c60c_6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ad147c60c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ad147c60c_6_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ad147c60c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ad147c60c_6_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ad147c60c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ad147c60c_6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ad147c60c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55e04d538e_6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55e04d538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67c9dbe7b_0_12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67c9dbe7b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68b0f906e_1_12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68b0f906e_1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67c9dbe7b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567c9dbe7b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67c9dbe7b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67c9dbe7b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67c9dbe7b_1_6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67c9dbe7b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568b0f906e_0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568b0f90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67c9dbe7b_1_7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67c9dbe7b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a5d0067e3e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a5d0067e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acab6d72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acab6d72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ad147c60c_6_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ad147c60c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acab6d72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5acab6d72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ad147c60c_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5ad147c60c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567c9dbe7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567c9dbe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67c9dbe7b_0_7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67c9dbe7b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55e04d53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55e04d53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67c9dbe7b_1_17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67c9dbe7b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acab6d72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acab6d72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ee055bb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ee055bb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567c9dbe7b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567c9dbe7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5ad147c60c_9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5ad147c60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5e04d538e_6_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5e04d538e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67c9dbe7b_0_13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567c9dbe7b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7c9dbe7b_2_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567c9dbe7b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acab6d72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acab6d72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5acab6d72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5acab6d72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acab6d72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acab6d72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55e04d538e_0_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55e04d53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67c9dbe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67c9db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68b0f906e_1_6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568b0f906e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67c9dbe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67c9dbe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acab6d72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acab6d72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68b0f906e_1_6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68b0f906e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68b0f906e_1_222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68b0f906e_1_2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516687" y="1473896"/>
            <a:ext cx="48300" cy="219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7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1516687" y="1473896"/>
            <a:ext cx="48300" cy="21957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24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037500" y="751050"/>
            <a:ext cx="3641400" cy="36414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27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ctrTitle"/>
          </p:nvPr>
        </p:nvSpPr>
        <p:spPr>
          <a:xfrm>
            <a:off x="436825" y="901200"/>
            <a:ext cx="4065900" cy="33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8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7"/>
          <p:cNvCxnSpPr/>
          <p:nvPr/>
        </p:nvCxnSpPr>
        <p:spPr>
          <a:xfrm>
            <a:off x="3293700" y="1293450"/>
            <a:ext cx="2556600" cy="25566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7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  <a:solidFill>
            <a:srgbClr val="424E56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4327" lvl="0" marL="457200" rtl="0">
              <a:spcBef>
                <a:spcPts val="0"/>
              </a:spcBef>
              <a:spcAft>
                <a:spcPts val="0"/>
              </a:spcAft>
              <a:buSzPts val="1665"/>
              <a:buChar char="➢"/>
              <a:defRPr sz="1600"/>
            </a:lvl1pPr>
            <a:lvl2pPr indent="-310832" lvl="1" marL="914400" rtl="0"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indent="-310832" lvl="2" marL="1371600" rtl="0"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indent="-310832" lvl="3" marL="1828800" rtl="0"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indent="-310832" lvl="4" marL="2286000" rtl="0"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indent="-310832" lvl="5" marL="2743200" rtl="0"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indent="-310832" lvl="6" marL="3200400" rtl="0"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indent="-310832" lvl="7" marL="3657600" rtl="0"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indent="-310832" lvl="8" marL="4114800" rtl="0"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3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6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6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60.jp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iqsdirectory.com/articles/boiler/steam-boilers/steam-boiler.jpg" TargetMode="External"/><Relationship Id="rId11" Type="http://schemas.openxmlformats.org/officeDocument/2006/relationships/hyperlink" Target="https://i.ytimg.com/vi/eGW6XfLl5bI/mqdefault.jpg" TargetMode="External"/><Relationship Id="rId22" Type="http://schemas.openxmlformats.org/officeDocument/2006/relationships/hyperlink" Target="https://media.springernature.com/lw685/springer-static/image/chp%3A10.1007%2F978-3-030-30367-9_3/MediaObjects/471053_1_En_3_Fig1_HTML.png" TargetMode="External"/><Relationship Id="rId10" Type="http://schemas.openxmlformats.org/officeDocument/2006/relationships/hyperlink" Target="https://www.elprocus.com/wp-content/uploads/2015/04/History-of-the-8051-Microcontroller.jpg" TargetMode="External"/><Relationship Id="rId21" Type="http://schemas.openxmlformats.org/officeDocument/2006/relationships/hyperlink" Target="https://makeanapplike.com/wp-content/uploads/2021/09/how-much-does-a-smart-home-system-cost.gif" TargetMode="External"/><Relationship Id="rId13" Type="http://schemas.openxmlformats.org/officeDocument/2006/relationships/hyperlink" Target="http://1.bp.blogspot.com/--akdtVxRa5s/UfEJPHZoQdI/AAAAAAAAAAo/2UqSZTrEhhU/s1600/types-of-microcontroller.png" TargetMode="External"/><Relationship Id="rId12" Type="http://schemas.openxmlformats.org/officeDocument/2006/relationships/hyperlink" Target="http://1.bp.blogspot.com/--akdtVxRa5s/UfEJPHZoQdI/AAAAAAAAAAo/2UqSZTrEhhU/s1600/types-of-microcontroller.p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static4.arrow.com/-/media/arrow/images/miscellaneous/0/0218-mcu_image.gif" TargetMode="External"/><Relationship Id="rId4" Type="http://schemas.openxmlformats.org/officeDocument/2006/relationships/hyperlink" Target="https://www.grandviewresearch.com/static/img/research/north-america-microprocessor-market-size.png" TargetMode="External"/><Relationship Id="rId9" Type="http://schemas.openxmlformats.org/officeDocument/2006/relationships/hyperlink" Target="https://www.precedenceresearch.com/insightimg/Microcontroller-Market-Share-By-Region-2021.jpg" TargetMode="External"/><Relationship Id="rId15" Type="http://schemas.openxmlformats.org/officeDocument/2006/relationships/hyperlink" Target="https://i.pinimg.com/originals/0a/90/55/0a90552c56e233fe1d50838a60d7a90f.jpg" TargetMode="External"/><Relationship Id="rId14" Type="http://schemas.openxmlformats.org/officeDocument/2006/relationships/hyperlink" Target="https://www.theengineeringprojects.com/wp-content/uploads/2018/03/introduction-to-microcontrollers-3.png" TargetMode="External"/><Relationship Id="rId17" Type="http://schemas.openxmlformats.org/officeDocument/2006/relationships/hyperlink" Target="https://blogger.googleusercontent.com/img/b/R29vZ2xl/AVvXsEh0m3gdMsP_AYOKMQfKx_noPtsgDm1-9rgJayONdVO3K2J8999e6trS1f-nwSMWCELQpoEQ4BZV1IVNv5XEc_E98CF2_hen0UAOwH2rQn866O_ST3q4nBksiIEq4Ba9_e6jMPR9dqvdPaL-n0e-VBQEaX49POYBRxboBsIgcHwNGhYYlVih4_Xjnpe5Eg/s16000/microcontroller.jpg" TargetMode="External"/><Relationship Id="rId16" Type="http://schemas.openxmlformats.org/officeDocument/2006/relationships/hyperlink" Target="http://www.vlsifacts.com/wp-content/uploads/2015/10/uC-Applications.png" TargetMode="External"/><Relationship Id="rId5" Type="http://schemas.openxmlformats.org/officeDocument/2006/relationships/hyperlink" Target="https://www.grandviewresearch.com/static/img/research/china-microprocessor-market-share.png" TargetMode="External"/><Relationship Id="rId19" Type="http://schemas.openxmlformats.org/officeDocument/2006/relationships/hyperlink" Target="https://jikonitaste.com/wp-content/uploads/2019/08/Sharp-Medium-duty-commercial-microwave-oven.jpg" TargetMode="External"/><Relationship Id="rId6" Type="http://schemas.openxmlformats.org/officeDocument/2006/relationships/hyperlink" Target="https://www.grandviewresearch.com/static/img/research/us-microcontroller-marke-size.png" TargetMode="External"/><Relationship Id="rId18" Type="http://schemas.openxmlformats.org/officeDocument/2006/relationships/hyperlink" Target="https://images.cdn3.stockunlimited.net/preview1300/petrol-station_1944305.jpg" TargetMode="External"/><Relationship Id="rId7" Type="http://schemas.openxmlformats.org/officeDocument/2006/relationships/hyperlink" Target="https://www.grandviewresearch.com/static/img/research/global-microcontroller-market-share.png" TargetMode="External"/><Relationship Id="rId8" Type="http://schemas.openxmlformats.org/officeDocument/2006/relationships/hyperlink" Target="https://www.precedenceresearch.com/insightimg/Microcontroller-Market-Share-By-Application-2021.jp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t.com/en/microcontrollers-microprocessors/stm32f401.html" TargetMode="External"/><Relationship Id="rId4" Type="http://schemas.openxmlformats.org/officeDocument/2006/relationships/hyperlink" Target="https://web.eece.maine.edu/~zhu/book/Webinar_Yifeng_Zhu_Embedded_Systems_2018.pdf" TargetMode="External"/><Relationship Id="rId5" Type="http://schemas.openxmlformats.org/officeDocument/2006/relationships/hyperlink" Target="https://www.electronics-lab.com/top-10-popular-microcontrollers-among-maker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41.jpg"/><Relationship Id="rId5" Type="http://schemas.openxmlformats.org/officeDocument/2006/relationships/image" Target="../media/image37.png"/><Relationship Id="rId6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73.jpg"/><Relationship Id="rId5" Type="http://schemas.openxmlformats.org/officeDocument/2006/relationships/image" Target="../media/image56.png"/><Relationship Id="rId6" Type="http://schemas.openxmlformats.org/officeDocument/2006/relationships/image" Target="../media/image60.jpg"/><Relationship Id="rId7" Type="http://schemas.openxmlformats.org/officeDocument/2006/relationships/image" Target="../media/image7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6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60.jpg"/><Relationship Id="rId5" Type="http://schemas.openxmlformats.org/officeDocument/2006/relationships/image" Target="../media/image72.jpg"/><Relationship Id="rId6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2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2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ctrTitle"/>
          </p:nvPr>
        </p:nvSpPr>
        <p:spPr>
          <a:xfrm>
            <a:off x="1824925" y="1473900"/>
            <a:ext cx="6246900" cy="21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Development with STM32 Based Control System</a:t>
            </a:r>
            <a:endParaRPr/>
          </a:p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123425" y="0"/>
            <a:ext cx="8520600" cy="9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34F5C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Where we don’t use microcontroller?</a:t>
            </a:r>
            <a:endParaRPr sz="2500">
              <a:solidFill>
                <a:srgbClr val="134F5C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25" y="1086825"/>
            <a:ext cx="3604949" cy="2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975" y="970707"/>
            <a:ext cx="2914031" cy="17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6450" y="3484275"/>
            <a:ext cx="2538277" cy="14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5150" y="3522725"/>
            <a:ext cx="1344525" cy="1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577763"/>
            <a:ext cx="1773000" cy="123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6425" y="1456800"/>
            <a:ext cx="2105498" cy="2947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Recent Market Trend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1152475"/>
            <a:ext cx="39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The latest processors are improving every aspect of performance and efficiency.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650" y="1152475"/>
            <a:ext cx="4422655" cy="22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25" y="2580675"/>
            <a:ext cx="3907601" cy="19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4572000" y="3827125"/>
            <a:ext cx="4345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As much as they are getting faster, they are also more energy-efficient and reliable.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119600" y="4610675"/>
            <a:ext cx="228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Figure-Processor Market in NA[2]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614100" y="3363825"/>
            <a:ext cx="251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Figure-Processor Market in China [3]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Recent Market Trend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11700" y="1152475"/>
            <a:ext cx="39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The latest processors are improving every aspect of performance and efficiency.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650" y="1152475"/>
            <a:ext cx="4422655" cy="22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25" y="2580675"/>
            <a:ext cx="3907601" cy="19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4572000" y="3827125"/>
            <a:ext cx="4345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As much as they are getting faster, they are also more energy-efficient and reliable.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1119600" y="4610675"/>
            <a:ext cx="228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Figure-Processor Market in NA[2]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614100" y="3363825"/>
            <a:ext cx="251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Figure-Processor Market in China [3]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927650" y="2981750"/>
            <a:ext cx="212100" cy="354000"/>
          </a:xfrm>
          <a:prstGeom prst="ellipse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3483450" y="2090850"/>
            <a:ext cx="110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E2214"/>
                </a:solidFill>
              </a:rPr>
              <a:t>12.43 B</a:t>
            </a:r>
            <a:endParaRPr b="1" sz="2000">
              <a:solidFill>
                <a:srgbClr val="EE2214"/>
              </a:solidFill>
            </a:endParaRPr>
          </a:p>
        </p:txBody>
      </p:sp>
      <p:cxnSp>
        <p:nvCxnSpPr>
          <p:cNvPr id="225" name="Google Shape;225;p29"/>
          <p:cNvCxnSpPr>
            <a:stCxn id="223" idx="7"/>
            <a:endCxn id="224" idx="1"/>
          </p:cNvCxnSpPr>
          <p:nvPr/>
        </p:nvCxnSpPr>
        <p:spPr>
          <a:xfrm flipH="1" rot="10800000">
            <a:off x="1108689" y="2337292"/>
            <a:ext cx="2374800" cy="696300"/>
          </a:xfrm>
          <a:prstGeom prst="straightConnector1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Trend in Microcontroller Market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1152475"/>
            <a:ext cx="43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There is a trend of increasing market size and value of microcontroller in recent year.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304771"/>
            <a:ext cx="4322699" cy="225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51" y="1273600"/>
            <a:ext cx="4046750" cy="211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1420200" y="45342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Figure-MCU Market in US[4]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565575" y="3391175"/>
            <a:ext cx="260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</a:rPr>
              <a:t>Figure-Global Market of MCU [5]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Trend in Microcontroller Market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152475"/>
            <a:ext cx="4322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There is a trend of increasing market size and value of microcontroller in recent year.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304771"/>
            <a:ext cx="4322699" cy="225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751" y="1273600"/>
            <a:ext cx="4046750" cy="211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1420200" y="45342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Figure-MCU Market in US[4]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5565575" y="3391175"/>
            <a:ext cx="260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Figure-Global Market of MCU [5]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744100" y="3198375"/>
            <a:ext cx="261000" cy="261000"/>
          </a:xfrm>
          <a:prstGeom prst="ellipse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1"/>
          <p:cNvCxnSpPr>
            <a:stCxn id="248" idx="7"/>
          </p:cNvCxnSpPr>
          <p:nvPr/>
        </p:nvCxnSpPr>
        <p:spPr>
          <a:xfrm flipH="1" rot="10800000">
            <a:off x="966877" y="2036598"/>
            <a:ext cx="2074800" cy="1200000"/>
          </a:xfrm>
          <a:prstGeom prst="straightConnector1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1"/>
          <p:cNvSpPr txBox="1"/>
          <p:nvPr/>
        </p:nvSpPr>
        <p:spPr>
          <a:xfrm>
            <a:off x="3041725" y="1827650"/>
            <a:ext cx="110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E2214"/>
                </a:solidFill>
              </a:rPr>
              <a:t>3.8 B</a:t>
            </a:r>
            <a:endParaRPr b="1" sz="1600">
              <a:solidFill>
                <a:srgbClr val="EE2214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3746675" y="3068675"/>
            <a:ext cx="744000" cy="821700"/>
          </a:xfrm>
          <a:prstGeom prst="ellipse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2" name="Google Shape;252;p31"/>
          <p:cNvSpPr/>
          <p:nvPr/>
        </p:nvSpPr>
        <p:spPr>
          <a:xfrm>
            <a:off x="8011275" y="1919750"/>
            <a:ext cx="744000" cy="821700"/>
          </a:xfrm>
          <a:prstGeom prst="ellipse">
            <a:avLst/>
          </a:prstGeom>
          <a:noFill/>
          <a:ln cap="flat" cmpd="sng" w="19050">
            <a:solidFill>
              <a:srgbClr val="EE22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Career in Microcontroller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311700" y="1076275"/>
            <a:ext cx="42603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In STM32 </a:t>
            </a:r>
            <a:r>
              <a:rPr b="1" lang="en" sz="2600">
                <a:solidFill>
                  <a:srgbClr val="6AA84F"/>
                </a:solidFill>
              </a:rPr>
              <a:t>90%</a:t>
            </a:r>
            <a:r>
              <a:rPr lang="en" sz="1400">
                <a:solidFill>
                  <a:srgbClr val="434343"/>
                </a:solidFill>
              </a:rPr>
              <a:t> is of programming and only </a:t>
            </a:r>
            <a:r>
              <a:rPr b="1" lang="en" sz="1400">
                <a:solidFill>
                  <a:srgbClr val="CC4125"/>
                </a:solidFill>
              </a:rPr>
              <a:t>10%</a:t>
            </a:r>
            <a:r>
              <a:rPr lang="en" sz="1400">
                <a:solidFill>
                  <a:srgbClr val="434343"/>
                </a:solidFill>
              </a:rPr>
              <a:t> of hardware working</a:t>
            </a:r>
            <a:r>
              <a:rPr lang="en" sz="1400">
                <a:solidFill>
                  <a:srgbClr val="434343"/>
                </a:solidFill>
              </a:rPr>
              <a:t>.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4793700" y="4003200"/>
            <a:ext cx="4197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Due to growth of market size, many</a:t>
            </a:r>
            <a:r>
              <a:rPr lang="en">
                <a:solidFill>
                  <a:schemeClr val="dk2"/>
                </a:solidFill>
              </a:rPr>
              <a:t> job opportunities is are created every year.</a:t>
            </a:r>
            <a:endParaRPr sz="1000"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14675"/>
            <a:ext cx="4260301" cy="253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99" y="1017725"/>
            <a:ext cx="4038600" cy="239986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5874450" y="3512275"/>
            <a:ext cx="25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Figure-MCU Market Share[7]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1423650" y="4546300"/>
            <a:ext cx="241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Figure-MCU Market Share[6]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28555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STM32F401</a:t>
            </a:r>
            <a:r>
              <a:rPr b="1" lang="en"/>
              <a:t> Microcontroller</a:t>
            </a:r>
            <a:endParaRPr b="1"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822850" y="3645900"/>
            <a:ext cx="74460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Size: 3 x 3 mm.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Key Feature: Cortex®-M4 core with floating point unit, running at 84 MHz.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Performance: It delivers 105 DMIPS/285 CoreMark performance.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18275" y="4812375"/>
            <a:ext cx="74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Ref: [1]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75" y="798025"/>
            <a:ext cx="6489399" cy="28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7632350" y="2218225"/>
            <a:ext cx="1399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 -  STM32F401CC6 pinout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STM32F401: </a:t>
            </a:r>
            <a:endParaRPr b="1"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25" y="128150"/>
            <a:ext cx="4121575" cy="48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665775" y="4594600"/>
            <a:ext cx="394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Figure- </a:t>
            </a:r>
            <a:r>
              <a:rPr lang="en" sz="1200">
                <a:solidFill>
                  <a:schemeClr val="dk2"/>
                </a:solidFill>
              </a:rPr>
              <a:t>STM32F401xB/STM32F401xC block diagram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413" y="1079650"/>
            <a:ext cx="3091725" cy="32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5">
            <a:alphaModFix/>
          </a:blip>
          <a:srcRect b="-1069" l="2574" r="7706" t="1070"/>
          <a:stretch/>
        </p:blipFill>
        <p:spPr>
          <a:xfrm>
            <a:off x="311700" y="1219550"/>
            <a:ext cx="4260301" cy="30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475" y="3998200"/>
            <a:ext cx="1223523" cy="81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3646">
            <a:off x="1219200" y="4074401"/>
            <a:ext cx="1006947" cy="815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52400" y="3171950"/>
            <a:ext cx="3959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Has ALU ,timing unit ,memory I/O port, timers, counters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Most of the pins are multifunctional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Low power consumption and cheaper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5153325" y="3171950"/>
            <a:ext cx="4078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Has ALU and timing unit 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Most of the pins are unifunctional</a:t>
            </a:r>
            <a:endParaRPr sz="13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" sz="1300">
                <a:solidFill>
                  <a:srgbClr val="434343"/>
                </a:solidFill>
              </a:rPr>
              <a:t>Higher power consumption and expensive</a:t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737850" y="46987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Figure-STM32f401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6148050" y="46987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Figure-8086 MPU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995650" y="2516350"/>
            <a:ext cx="20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Figure-architecture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6" name="Google Shape;29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250" y="147750"/>
            <a:ext cx="2324400" cy="309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50" y="147750"/>
            <a:ext cx="2559675" cy="30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115825" y="1483100"/>
            <a:ext cx="46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34343"/>
                </a:solidFill>
              </a:rPr>
              <a:t>MCU</a:t>
            </a:r>
            <a:endParaRPr b="1" sz="3100">
              <a:solidFill>
                <a:srgbClr val="434343"/>
              </a:solidFill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8421625" y="1483100"/>
            <a:ext cx="46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434343"/>
                </a:solidFill>
              </a:rPr>
              <a:t>MPU</a:t>
            </a:r>
            <a:endParaRPr b="1" sz="3100">
              <a:solidFill>
                <a:srgbClr val="434343"/>
              </a:solidFill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3958401" y="2003750"/>
            <a:ext cx="971010" cy="5008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BFBFBF"/>
                    </a:gs>
                    <a:gs pos="100000">
                      <a:srgbClr val="737373"/>
                    </a:gs>
                  </a:gsLst>
                  <a:lin ang="5400012" scaled="0"/>
                </a:gradFill>
                <a:latin typeface="Georgia"/>
              </a:rPr>
              <a:t>VS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24871">
            <a:off x="550647" y="2937307"/>
            <a:ext cx="2263955" cy="18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131725" y="214825"/>
            <a:ext cx="386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Arduino uses AVR-32 bit 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Arduino have well-built libraries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Programed directly through USB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-74950" y="4215250"/>
            <a:ext cx="386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STM32 uses ARM-32b 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Requires professional knowledge. 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Programed through ST-Link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9" name="Google Shape;30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24" y="951749"/>
            <a:ext cx="1543800" cy="1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5">
            <a:alphaModFix/>
          </a:blip>
          <a:srcRect b="33682" l="0" r="22612" t="0"/>
          <a:stretch/>
        </p:blipFill>
        <p:spPr>
          <a:xfrm>
            <a:off x="5065675" y="76200"/>
            <a:ext cx="3864001" cy="24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6">
            <a:alphaModFix/>
          </a:blip>
          <a:srcRect b="19871" l="0" r="2257" t="0"/>
          <a:stretch/>
        </p:blipFill>
        <p:spPr>
          <a:xfrm>
            <a:off x="5115075" y="2593394"/>
            <a:ext cx="3693674" cy="23693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idx="4294967295" type="title"/>
          </p:nvPr>
        </p:nvSpPr>
        <p:spPr>
          <a:xfrm>
            <a:off x="1454700" y="1969025"/>
            <a:ext cx="4495800" cy="17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STM32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240800" y="907325"/>
            <a:ext cx="42807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Objectives</a:t>
            </a:r>
            <a:endParaRPr sz="1600"/>
          </a:p>
          <a:p>
            <a:pPr indent="-330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Overview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What is Microcontroller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Microcontroller Evolution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Application of Microcontroller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Recent Market Trend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Trend in Microcontroller Market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Career in Microcontroller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STM32 Microcontroller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Project Lifetime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Goal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/>
              <a:t>Challanges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Collaboration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Reference</a:t>
            </a:r>
            <a:endParaRPr sz="16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050"/>
            <a:ext cx="3936000" cy="184580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/>
          <p:nvPr/>
        </p:nvSpPr>
        <p:spPr>
          <a:xfrm>
            <a:off x="2689300" y="1513650"/>
            <a:ext cx="1410900" cy="141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</a:t>
            </a:r>
            <a:r>
              <a:rPr lang="en"/>
              <a:t> Way of Programming in STM32</a:t>
            </a:r>
            <a:endParaRPr/>
          </a:p>
        </p:txBody>
      </p:sp>
      <p:sp>
        <p:nvSpPr>
          <p:cNvPr id="319" name="Google Shape;3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/>
          </a:blip>
          <a:srcRect b="1594" l="1006" r="1260" t="0"/>
          <a:stretch/>
        </p:blipFill>
        <p:spPr>
          <a:xfrm>
            <a:off x="731050" y="1017725"/>
            <a:ext cx="7663051" cy="3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99900" y="47409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Ref: [2]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Way of Programming in STM32</a:t>
            </a:r>
            <a:endParaRPr/>
          </a:p>
        </p:txBody>
      </p:sp>
      <p:sp>
        <p:nvSpPr>
          <p:cNvPr id="327" name="Google Shape;3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1594" l="0" r="980" t="0"/>
          <a:stretch/>
        </p:blipFill>
        <p:spPr>
          <a:xfrm>
            <a:off x="315450" y="1017725"/>
            <a:ext cx="7771701" cy="376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99900" y="47409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[2]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Way of Programming in STM32</a:t>
            </a:r>
            <a:endParaRPr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 rotWithShape="1">
          <a:blip r:embed="rId3">
            <a:alphaModFix/>
          </a:blip>
          <a:srcRect b="1477" l="874" r="815" t="0"/>
          <a:stretch/>
        </p:blipFill>
        <p:spPr>
          <a:xfrm>
            <a:off x="345800" y="1104850"/>
            <a:ext cx="7832751" cy="37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/>
        </p:nvSpPr>
        <p:spPr>
          <a:xfrm>
            <a:off x="252300" y="45885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[2]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Way of Programming in STM32</a:t>
            </a:r>
            <a:endParaRPr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0"/>
          <p:cNvSpPr txBox="1"/>
          <p:nvPr/>
        </p:nvSpPr>
        <p:spPr>
          <a:xfrm>
            <a:off x="-52500" y="48171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[2]</a:t>
            </a: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75" y="1091225"/>
            <a:ext cx="55722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6629275" y="2531775"/>
            <a:ext cx="1861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3234B"/>
                </a:solidFill>
                <a:highlight>
                  <a:srgbClr val="F6F9FB"/>
                </a:highlight>
              </a:rPr>
              <a:t>STM32CubeMX</a:t>
            </a:r>
            <a:endParaRPr b="1" sz="1800">
              <a:solidFill>
                <a:srgbClr val="03234B"/>
              </a:solidFill>
              <a:highlight>
                <a:srgbClr val="F6F9FB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Project Lifetime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352" name="Google Shape;3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93925"/>
            <a:ext cx="78198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073763"/>
                </a:solidFill>
              </a:rPr>
              <a:t> </a:t>
            </a:r>
            <a:r>
              <a:rPr b="1" lang="en" sz="3620">
                <a:solidFill>
                  <a:srgbClr val="073763"/>
                </a:solidFill>
              </a:rPr>
              <a:t>Achievements</a:t>
            </a:r>
            <a:endParaRPr b="1" sz="3620">
              <a:solidFill>
                <a:srgbClr val="073763"/>
              </a:solidFill>
            </a:endParaRPr>
          </a:p>
        </p:txBody>
      </p:sp>
      <p:sp>
        <p:nvSpPr>
          <p:cNvPr id="359" name="Google Shape;359;p42"/>
          <p:cNvSpPr txBox="1"/>
          <p:nvPr>
            <p:ph idx="1" type="body"/>
          </p:nvPr>
        </p:nvSpPr>
        <p:spPr>
          <a:xfrm>
            <a:off x="5625200" y="1147600"/>
            <a:ext cx="34500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RCC Clock Configuration and LED Blinking</a:t>
            </a:r>
            <a:endParaRPr b="1" sz="1600">
              <a:solidFill>
                <a:srgbClr val="0C343D"/>
              </a:solidFill>
            </a:endParaRPr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325"/>
            <a:ext cx="4958026" cy="387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25" y="268225"/>
            <a:ext cx="732475" cy="7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9023" y="2936912"/>
            <a:ext cx="3139948" cy="17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/>
          <p:nvPr/>
        </p:nvSpPr>
        <p:spPr>
          <a:xfrm>
            <a:off x="5585275" y="1167550"/>
            <a:ext cx="33606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073763"/>
                </a:solidFill>
              </a:rPr>
              <a:t> Achievements</a:t>
            </a:r>
            <a:endParaRPr b="1" sz="3620">
              <a:solidFill>
                <a:srgbClr val="073763"/>
              </a:solidFill>
            </a:endParaRPr>
          </a:p>
        </p:txBody>
      </p:sp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5625200" y="1147600"/>
            <a:ext cx="34500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C343D"/>
                </a:solidFill>
              </a:rPr>
              <a:t>Timer configuration with precise delay</a:t>
            </a:r>
            <a:endParaRPr b="1">
              <a:solidFill>
                <a:srgbClr val="0C343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0C343D"/>
              </a:solidFill>
            </a:endParaRPr>
          </a:p>
        </p:txBody>
      </p:sp>
      <p:sp>
        <p:nvSpPr>
          <p:cNvPr id="371" name="Google Shape;37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" y="268225"/>
            <a:ext cx="732475" cy="7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023" y="2936912"/>
            <a:ext cx="3139948" cy="17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5648375" y="1199100"/>
            <a:ext cx="3392100" cy="61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1266175"/>
            <a:ext cx="4724051" cy="36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-334327" lvl="0" marL="9144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65"/>
              <a:buChar char="●"/>
            </a:pPr>
            <a:r>
              <a:rPr lang="en">
                <a:solidFill>
                  <a:srgbClr val="434343"/>
                </a:solidFill>
              </a:rPr>
              <a:t>E</a:t>
            </a:r>
            <a:r>
              <a:rPr lang="en">
                <a:solidFill>
                  <a:srgbClr val="434343"/>
                </a:solidFill>
              </a:rPr>
              <a:t>stablish a network of microcontrollers based on network protocol (I2C/SPI/UART Communication)</a:t>
            </a:r>
            <a:endParaRPr>
              <a:solidFill>
                <a:srgbClr val="434343"/>
              </a:solidFill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65"/>
              <a:buChar char="●"/>
            </a:pPr>
            <a:r>
              <a:rPr lang="en">
                <a:solidFill>
                  <a:srgbClr val="434343"/>
                </a:solidFill>
              </a:rPr>
              <a:t>Remotely connected microcontroller via server.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Further Goal: </a:t>
            </a:r>
            <a:r>
              <a:rPr lang="en">
                <a:solidFill>
                  <a:srgbClr val="434343"/>
                </a:solidFill>
              </a:rPr>
              <a:t>GUI based interface for better workings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81" name="Google Shape;38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000" y="0"/>
            <a:ext cx="3550748" cy="23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idx="1" type="body"/>
          </p:nvPr>
        </p:nvSpPr>
        <p:spPr>
          <a:xfrm>
            <a:off x="430800" y="1230000"/>
            <a:ext cx="6814500" cy="3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7027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65"/>
              <a:buChar char="➔"/>
            </a:pPr>
            <a:r>
              <a:rPr b="1" lang="en" sz="1800">
                <a:solidFill>
                  <a:srgbClr val="980000"/>
                </a:solidFill>
                <a:highlight>
                  <a:schemeClr val="lt1"/>
                </a:highlight>
              </a:rPr>
              <a:t>New technologie with limited resources</a:t>
            </a:r>
            <a:endParaRPr b="1" sz="1800">
              <a:solidFill>
                <a:srgbClr val="980000"/>
              </a:solidFill>
              <a:highlight>
                <a:schemeClr val="lt1"/>
              </a:highlight>
            </a:endParaRPr>
          </a:p>
          <a:p>
            <a:pPr indent="-347027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65"/>
              <a:buChar char="➔"/>
            </a:pPr>
            <a:r>
              <a:rPr b="1" lang="en" sz="1800">
                <a:solidFill>
                  <a:srgbClr val="980000"/>
                </a:solidFill>
              </a:rPr>
              <a:t>Almost everything is manual working. </a:t>
            </a:r>
            <a:endParaRPr b="1" sz="1800">
              <a:solidFill>
                <a:srgbClr val="980000"/>
              </a:solidFill>
            </a:endParaRPr>
          </a:p>
          <a:p>
            <a:pPr indent="-347027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65"/>
              <a:buChar char="➔"/>
            </a:pPr>
            <a:r>
              <a:rPr b="1" lang="en" sz="1800">
                <a:solidFill>
                  <a:srgbClr val="980000"/>
                </a:solidFill>
              </a:rPr>
              <a:t>Official manual is huge and cumbersome. 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388" name="Google Shape;3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3319">
            <a:off x="113019" y="186520"/>
            <a:ext cx="4227764" cy="199287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/>
          <p:nvPr/>
        </p:nvSpPr>
        <p:spPr>
          <a:xfrm>
            <a:off x="3261750" y="1568150"/>
            <a:ext cx="1505415" cy="1003610"/>
          </a:xfrm>
          <a:prstGeom prst="flowChartDecision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4">
            <a:alphaModFix/>
          </a:blip>
          <a:srcRect b="20967" l="0" r="7501" t="0"/>
          <a:stretch/>
        </p:blipFill>
        <p:spPr>
          <a:xfrm>
            <a:off x="6244875" y="386275"/>
            <a:ext cx="2290800" cy="21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6"/>
          <p:cNvSpPr txBox="1"/>
          <p:nvPr>
            <p:ph idx="4294967295" type="body"/>
          </p:nvPr>
        </p:nvSpPr>
        <p:spPr>
          <a:xfrm>
            <a:off x="762025" y="230750"/>
            <a:ext cx="7710300" cy="7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700">
                <a:solidFill>
                  <a:srgbClr val="134F5C"/>
                </a:solidFill>
              </a:rPr>
              <a:t>Collaboration</a:t>
            </a:r>
            <a:endParaRPr b="1" sz="3700">
              <a:solidFill>
                <a:srgbClr val="134F5C"/>
              </a:solidFill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39" y="1482789"/>
            <a:ext cx="687575" cy="68755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717191" y="2327613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0">
                <a:solidFill>
                  <a:srgbClr val="434343"/>
                </a:solidFill>
              </a:rPr>
              <a:t>Dr. Mosaddek Tushar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Professor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CSE, University of Dhaka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3408500" y="2295000"/>
            <a:ext cx="2462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0">
                <a:solidFill>
                  <a:srgbClr val="333333"/>
                </a:solidFill>
              </a:rPr>
              <a:t>Syed Imtiaz Ahmed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333333"/>
                </a:solidFill>
              </a:rPr>
              <a:t>President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333333"/>
                </a:solidFill>
              </a:rPr>
              <a:t>Signal Stream Inc., Canada </a:t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333333"/>
              </a:solidFill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750" y="1482775"/>
            <a:ext cx="687575" cy="6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 txBox="1"/>
          <p:nvPr/>
        </p:nvSpPr>
        <p:spPr>
          <a:xfrm>
            <a:off x="5791200" y="2286000"/>
            <a:ext cx="3000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</a:rPr>
              <a:t>Dr. Md. Ariful Islam Nahid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</a:rPr>
              <a:t>Professor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</a:rPr>
              <a:t>EEE, University of Rajshahi 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175" y="1482774"/>
            <a:ext cx="687575" cy="6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0675" y="3278175"/>
            <a:ext cx="548700" cy="693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2491" y="3278163"/>
            <a:ext cx="20288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0171" y="3231675"/>
            <a:ext cx="687574" cy="6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/>
          </a:blip>
          <a:srcRect b="0" l="14014" r="14007" t="0"/>
          <a:stretch/>
        </p:blipFill>
        <p:spPr>
          <a:xfrm>
            <a:off x="2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Study and work on STM32 Microcontroller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Firmware development (register level programming)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Network establishment thorough protocol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ctrTitle"/>
          </p:nvPr>
        </p:nvSpPr>
        <p:spPr>
          <a:xfrm rot="-5399670">
            <a:off x="-2061277" y="1650593"/>
            <a:ext cx="6246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Gang of three</a:t>
            </a:r>
            <a:endParaRPr/>
          </a:p>
        </p:txBody>
      </p:sp>
      <p:sp>
        <p:nvSpPr>
          <p:cNvPr id="412" name="Google Shape;4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75" y="516200"/>
            <a:ext cx="806386" cy="80638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7"/>
          <p:cNvSpPr txBox="1"/>
          <p:nvPr/>
        </p:nvSpPr>
        <p:spPr>
          <a:xfrm>
            <a:off x="3979100" y="1483438"/>
            <a:ext cx="2206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0">
                <a:solidFill>
                  <a:srgbClr val="434343"/>
                </a:solidFill>
              </a:rPr>
              <a:t>Dr. Shamim Ahmad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Professor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CSE, Rajshahi University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1884275" y="3792650"/>
            <a:ext cx="319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Meem Mursalin 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Chowdhury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1810276103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16" name="Google Shape;416;p47"/>
          <p:cNvSpPr txBox="1"/>
          <p:nvPr/>
        </p:nvSpPr>
        <p:spPr>
          <a:xfrm>
            <a:off x="4053553" y="3868850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Ashifujjman Rafi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1810376106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6133688" y="3868850"/>
            <a:ext cx="1902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Nahid Hassan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1710276139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418" name="Google Shape;4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250" y="2840925"/>
            <a:ext cx="806376" cy="8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350" y="2788725"/>
            <a:ext cx="827100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800" y="2788725"/>
            <a:ext cx="827100" cy="8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ctrTitle"/>
          </p:nvPr>
        </p:nvSpPr>
        <p:spPr>
          <a:xfrm rot="-5399670">
            <a:off x="-2061277" y="330918"/>
            <a:ext cx="6246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Teams</a:t>
            </a:r>
            <a:endParaRPr/>
          </a:p>
        </p:txBody>
      </p:sp>
      <p:sp>
        <p:nvSpPr>
          <p:cNvPr id="426" name="Google Shape;4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075" y="516200"/>
            <a:ext cx="806386" cy="80638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/>
          <p:nvPr/>
        </p:nvSpPr>
        <p:spPr>
          <a:xfrm>
            <a:off x="3979100" y="1483438"/>
            <a:ext cx="2206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0">
                <a:solidFill>
                  <a:srgbClr val="434343"/>
                </a:solidFill>
              </a:rPr>
              <a:t>Dr. Shamim Ahmad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Professor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CSE, Rajshahi University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1884275" y="3792650"/>
            <a:ext cx="319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Meem Mursalin 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Chowdhury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1810276103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4053553" y="3868850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Ashifujjman Rafi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1810376106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6133688" y="3868850"/>
            <a:ext cx="1902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Nahid Hassan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1710276139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6250" y="2840925"/>
            <a:ext cx="806376" cy="8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350" y="2788725"/>
            <a:ext cx="827100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800" y="2788725"/>
            <a:ext cx="827100" cy="8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ctrTitle"/>
          </p:nvPr>
        </p:nvSpPr>
        <p:spPr>
          <a:xfrm>
            <a:off x="1275025" y="444000"/>
            <a:ext cx="4065900" cy="33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STM32F401: </a:t>
            </a:r>
            <a:endParaRPr b="1"/>
          </a:p>
        </p:txBody>
      </p:sp>
      <p:sp>
        <p:nvSpPr>
          <p:cNvPr id="446" name="Google Shape;446;p50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Integration: </a:t>
            </a:r>
            <a:r>
              <a:rPr lang="en"/>
              <a:t>It provides </a:t>
            </a:r>
            <a:r>
              <a:rPr lang="en" sz="1600"/>
              <a:t>128 to 512 Kbytes of Flash, 96 Kbytes of SRAM. The available packages range from 49 to 100 pins..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​​3x USARTs running at up to 10.5 Mbit/s,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4x SPI running at up to 42 Mbit/s,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3x I²C,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1x SDIO,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1x USB 2.0 OTG full speed,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2x full duplex I²S up to up to 32-bit/192KHz,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12-bit ADC reaching 2.4 MSPS,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10 timers, 16- and 32-bit, running at up to 84 MHz</a:t>
            </a:r>
            <a:endParaRPr sz="1600"/>
          </a:p>
        </p:txBody>
      </p:sp>
      <p:sp>
        <p:nvSpPr>
          <p:cNvPr id="447" name="Google Shape;44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0"/>
          <p:cNvSpPr txBox="1"/>
          <p:nvPr/>
        </p:nvSpPr>
        <p:spPr>
          <a:xfrm>
            <a:off x="18275" y="4812375"/>
            <a:ext cx="74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[1]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454" name="Google Shape;454;p51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Figure</a:t>
            </a:r>
            <a:endParaRPr sz="1700"/>
          </a:p>
          <a:p>
            <a:pPr indent="-282575" lvl="0" marL="9144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https://static4.arrow.com/-/media/arrow/images/miscellaneous/0/0218-mcu_image.gif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https://www.grandviewresearch.com/static/img/research/north-america-microprocessor-market-size.png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https://www.grandviewresearch.com/static/img/research/china-microprocessor-market-share.png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https://www.grandviewresearch.com/static/img/research/us-microcontroller-marke-size.png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https://www.grandviewresearch.com/static/img/research/global-microcontroller-market-share.png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https://www.precedenceresearch.com/insightimg/Microcontroller-Market-Share-By-Application-2021.jpg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https://www.precedenceresearch.com/insightimg/Microcontroller-Market-Share-By-Region-2021.jpg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https://www.elprocus.com/wp-content/uploads/2015/04/History-of-the-8051-Microcontroller.jpg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https://i.ytimg.com/vi/eGW6XfLl5bI/mqdefault.jpg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http://1.bp.blogspot.com/--akdtVxRa5s/UfEJPHZoQdI/AAAAAAAAAAo/2UqSZTrEhhU/s1600/types-of-microcontroller.pn</a:t>
            </a:r>
            <a:r>
              <a:rPr lang="en" sz="1000" u="sng">
                <a:solidFill>
                  <a:schemeClr val="hlink"/>
                </a:solidFill>
                <a:hlinkClick r:id="rId13"/>
              </a:rPr>
              <a:t>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https://www.theengineeringprojects.com/wp-content/uploads/2018/03/introduction-to-microcontrollers-3.png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https://i.pinimg.com/originals/0a/90/55/0a90552c56e233fe1d50838a60d7a90f.jpg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http://www.vlsifacts.com/wp-content/uploads/2015/10/uC-Applications.png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https://blogger.googleusercontent.com/img/b/R29vZ2xl/AVvXsEh0m3gdMsP_AYOKMQfKx_noPtsgDm1-9rgJayONdVO3K2J8999e6trS1f-nwSMWCELQpoEQ4BZV1IVNv5XEc_E98CF2_hen0UAOwH2rQn866O_ST3q4nBksiIEq4Ba9_e6jMPR9dqvdPaL-n0e-VBQEaX49POYBRxboBsIgcHwNGhYYlVih4_Xjnpe5Eg/s16000/microcontroller.jpg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https://images.cdn3.stockunlimited.net/preview1300/petrol-station_1944305.jpg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https://jikonitaste.com/wp-content/uploads/2019/08/Sharp-Medium-duty-commercial-microwave-oven.jpg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https://www.iqsdirectory.com/articles/boiler/steam-boilers/steam-boiler.jpg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21"/>
              </a:rPr>
              <a:t>https://makeanapplike.com/wp-content/uploads/2021/09/how-much-does-a-smart-home-system-cost.gif</a:t>
            </a:r>
            <a:endParaRPr sz="1000"/>
          </a:p>
          <a:p>
            <a:pPr indent="-282575" lvl="0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22"/>
              </a:rPr>
              <a:t>https://media.springernature.com/lw685/springer-static/image/chp%3A10.1007%2F978-3-030-30367-9_3/MediaObjects/471053_1_En_3_Fig1_HTML.png</a:t>
            </a:r>
            <a:endParaRPr sz="1000"/>
          </a:p>
        </p:txBody>
      </p:sp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461" name="Google Shape;461;p52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Text</a:t>
            </a:r>
            <a:endParaRPr sz="1700"/>
          </a:p>
          <a:p>
            <a:pPr indent="-292100" lvl="0" marL="914400" rtl="0" algn="l">
              <a:spcBef>
                <a:spcPts val="120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https://www.st.com/en/microcontrollers-microprocessors/stm32f401.html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https://web.eece.maine.edu/~zhu/book/Webinar_Yifeng_Zhu_Embedded_Systems_2018.pdf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https://www.electronics-lab.com/top-10-popular-microcontrollers-among-makers/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t/>
            </a:r>
            <a:endParaRPr sz="1000"/>
          </a:p>
        </p:txBody>
      </p:sp>
      <p:sp>
        <p:nvSpPr>
          <p:cNvPr id="462" name="Google Shape;46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/>
          <p:nvPr>
            <p:ph type="title"/>
          </p:nvPr>
        </p:nvSpPr>
        <p:spPr>
          <a:xfrm>
            <a:off x="260000" y="17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Collaboration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75" y="897200"/>
            <a:ext cx="806386" cy="80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462" y="893725"/>
            <a:ext cx="806386" cy="806372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/>
        </p:nvSpPr>
        <p:spPr>
          <a:xfrm>
            <a:off x="3340641" y="1940638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34343"/>
                </a:solidFill>
              </a:rPr>
              <a:t>Dr. Mosaddek Tushar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Professor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CSE, Dhaka University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6646900" y="1864425"/>
            <a:ext cx="2462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34343"/>
                </a:solidFill>
              </a:rPr>
              <a:t>Syed Imtiaz Ahmed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President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Signal Stream Inc., Canada 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6600" y="893725"/>
            <a:ext cx="806375" cy="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/>
          <p:nvPr/>
        </p:nvSpPr>
        <p:spPr>
          <a:xfrm>
            <a:off x="473900" y="1940638"/>
            <a:ext cx="2206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34343"/>
                </a:solidFill>
              </a:rPr>
              <a:t>Dr. Shamim Ahmad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Professor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CSE, Rajshahi University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74" name="Google Shape;474;p53"/>
          <p:cNvSpPr txBox="1"/>
          <p:nvPr>
            <p:ph type="title"/>
          </p:nvPr>
        </p:nvSpPr>
        <p:spPr>
          <a:xfrm>
            <a:off x="235500" y="308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  Our Team: (μc)³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75" name="Google Shape;475;p53"/>
          <p:cNvSpPr txBox="1"/>
          <p:nvPr/>
        </p:nvSpPr>
        <p:spPr>
          <a:xfrm>
            <a:off x="436475" y="3868850"/>
            <a:ext cx="319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Md. Meem Mursalin Chowdhury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ID: 1810276103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3824953" y="3868850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Md. Ashifujjman Rafi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ID: 1810376106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77" name="Google Shape;477;p53"/>
          <p:cNvSpPr txBox="1"/>
          <p:nvPr/>
        </p:nvSpPr>
        <p:spPr>
          <a:xfrm>
            <a:off x="6819488" y="3868850"/>
            <a:ext cx="1902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Md. Nahid Hassan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</a:rPr>
              <a:t>ID: 1710276139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54"/>
          <p:cNvSpPr txBox="1"/>
          <p:nvPr>
            <p:ph idx="1" type="body"/>
          </p:nvPr>
        </p:nvSpPr>
        <p:spPr>
          <a:xfrm>
            <a:off x="659400" y="1516925"/>
            <a:ext cx="6710100" cy="32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65"/>
              <a:buChar char="➢"/>
            </a:pPr>
            <a:r>
              <a:rPr lang="en">
                <a:highlight>
                  <a:schemeClr val="lt1"/>
                </a:highlight>
              </a:rPr>
              <a:t>Objectives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Overview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What is Microcontroller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Microcontroller Evolution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Application of Microcontroller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Recent Market Trend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Trend in Microcontroller Market</a:t>
            </a:r>
            <a:endParaRPr>
              <a:highlight>
                <a:schemeClr val="lt1"/>
              </a:highlight>
            </a:endParaRPr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Career in Microcontroller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STM32 Microcontroller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Project Lifetime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Goal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Limitations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Collaboration</a:t>
            </a:r>
            <a:endParaRPr>
              <a:highlight>
                <a:schemeClr val="lt1"/>
              </a:highlight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>
                <a:highlight>
                  <a:schemeClr val="lt1"/>
                </a:highlight>
              </a:rPr>
              <a:t>Reference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484" name="Google Shape;4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475" y="-152400"/>
            <a:ext cx="3940700" cy="22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32925"/>
            <a:ext cx="3247623" cy="16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475" y="3922000"/>
            <a:ext cx="1223523" cy="81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200" y="3845800"/>
            <a:ext cx="1006947" cy="81568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5"/>
          <p:cNvSpPr txBox="1"/>
          <p:nvPr/>
        </p:nvSpPr>
        <p:spPr>
          <a:xfrm>
            <a:off x="152400" y="2714750"/>
            <a:ext cx="3959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Has ALU ,timing unit ,memory I/O port, timers, counters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Most of the pins are multifunctional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Low power consumption and cheaper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5153325" y="2790950"/>
            <a:ext cx="4078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Has</a:t>
            </a:r>
            <a:r>
              <a:rPr lang="en" sz="1600">
                <a:solidFill>
                  <a:srgbClr val="434343"/>
                </a:solidFill>
              </a:rPr>
              <a:t> ALU and timing unit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Most of the pins are unifunctional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Higher power consumption and expensive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94" name="Google Shape;494;p55"/>
          <p:cNvSpPr txBox="1"/>
          <p:nvPr/>
        </p:nvSpPr>
        <p:spPr>
          <a:xfrm>
            <a:off x="470450" y="147750"/>
            <a:ext cx="4881000" cy="52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MCU vs MPU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95" name="Google Shape;495;p55"/>
          <p:cNvSpPr txBox="1"/>
          <p:nvPr/>
        </p:nvSpPr>
        <p:spPr>
          <a:xfrm>
            <a:off x="737850" y="46987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Figure-STM32f401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6148050" y="46987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Figure-8086 mpu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97" name="Google Shape;497;p55"/>
          <p:cNvSpPr txBox="1"/>
          <p:nvPr/>
        </p:nvSpPr>
        <p:spPr>
          <a:xfrm>
            <a:off x="1195050" y="24889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Figure-architecture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98" name="Google Shape;498;p55"/>
          <p:cNvSpPr txBox="1"/>
          <p:nvPr/>
        </p:nvSpPr>
        <p:spPr>
          <a:xfrm>
            <a:off x="5995650" y="2516350"/>
            <a:ext cx="203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Figure-architecture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3808" y="852401"/>
            <a:ext cx="2188926" cy="1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/>
        </p:nvSpPr>
        <p:spPr>
          <a:xfrm>
            <a:off x="64625" y="193875"/>
            <a:ext cx="734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STM32 vs Arduino</a:t>
            </a:r>
            <a:endParaRPr sz="2500"/>
          </a:p>
        </p:txBody>
      </p:sp>
      <p:pic>
        <p:nvPicPr>
          <p:cNvPr id="506" name="Google Shape;5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0372">
            <a:off x="474448" y="956106"/>
            <a:ext cx="2263954" cy="183388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/>
          <p:nvPr/>
        </p:nvSpPr>
        <p:spPr>
          <a:xfrm>
            <a:off x="5084725" y="595825"/>
            <a:ext cx="386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Arduino uses AVR-32 bit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Arduino have well-built libraries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Less processing speed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Can be programed directly through USB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Less use in industry, kids thing.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08" name="Google Shape;508;p56"/>
          <p:cNvSpPr txBox="1"/>
          <p:nvPr/>
        </p:nvSpPr>
        <p:spPr>
          <a:xfrm>
            <a:off x="178175" y="3357900"/>
            <a:ext cx="386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STM32 uses ARM-32b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Requires professional knowledge.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High processing speed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Can be programed through ST-Link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Huge use in industry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09" name="Google Shape;509;p56"/>
          <p:cNvSpPr txBox="1"/>
          <p:nvPr/>
        </p:nvSpPr>
        <p:spPr>
          <a:xfrm>
            <a:off x="588200" y="2734463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Figure-STM32F401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10" name="Google Shape;51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56"/>
          <p:cNvSpPr txBox="1"/>
          <p:nvPr/>
        </p:nvSpPr>
        <p:spPr>
          <a:xfrm>
            <a:off x="5922325" y="4394940"/>
            <a:ext cx="20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Figure-Arduino nano ATmega328p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012" y="2471650"/>
            <a:ext cx="1949313" cy="19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1832850"/>
            <a:ext cx="8512200" cy="14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Overview</a:t>
            </a:r>
            <a:endParaRPr b="0"/>
          </a:p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</a:t>
            </a:r>
            <a:endParaRPr/>
          </a:p>
        </p:txBody>
      </p:sp>
      <p:pic>
        <p:nvPicPr>
          <p:cNvPr id="518" name="Google Shape;5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50" y="1679971"/>
            <a:ext cx="4113800" cy="240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04925"/>
            <a:ext cx="4113799" cy="31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7"/>
          <p:cNvSpPr txBox="1"/>
          <p:nvPr/>
        </p:nvSpPr>
        <p:spPr>
          <a:xfrm>
            <a:off x="1250725" y="44646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Figure-10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21" name="Google Shape;521;p57"/>
          <p:cNvSpPr txBox="1"/>
          <p:nvPr/>
        </p:nvSpPr>
        <p:spPr>
          <a:xfrm>
            <a:off x="5888750" y="4087575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Figure-11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522" name="Google Shape;52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>
            <p:ph idx="1" type="body"/>
          </p:nvPr>
        </p:nvSpPr>
        <p:spPr>
          <a:xfrm>
            <a:off x="2031000" y="754925"/>
            <a:ext cx="6814500" cy="37224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7027" lvl="0" marL="457200" rtl="0" algn="l">
              <a:spcBef>
                <a:spcPts val="1200"/>
              </a:spcBef>
              <a:spcAft>
                <a:spcPts val="0"/>
              </a:spcAft>
              <a:buSzPts val="1865"/>
              <a:buChar char="-"/>
            </a:pPr>
            <a:r>
              <a:rPr lang="en" sz="1800"/>
              <a:t>Establish a network of microcontrollers based on network protocol (I2C/SPI/UART Communication)</a:t>
            </a:r>
            <a:endParaRPr sz="1800"/>
          </a:p>
          <a:p>
            <a:pPr indent="-347027" lvl="0" marL="457200" rtl="0" algn="l">
              <a:spcBef>
                <a:spcPts val="0"/>
              </a:spcBef>
              <a:spcAft>
                <a:spcPts val="0"/>
              </a:spcAft>
              <a:buSzPts val="1865"/>
              <a:buChar char="-"/>
            </a:pPr>
            <a:r>
              <a:rPr lang="en" sz="1800"/>
              <a:t>Remotely connected microcontroller via server.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Further Goal: </a:t>
            </a:r>
            <a:r>
              <a:rPr lang="en" sz="1800"/>
              <a:t>GUI based interface for better workings</a:t>
            </a:r>
            <a:endParaRPr sz="1800"/>
          </a:p>
        </p:txBody>
      </p:sp>
      <p:sp>
        <p:nvSpPr>
          <p:cNvPr id="528" name="Google Shape;5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533400" y="1"/>
            <a:ext cx="3550745" cy="23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1662957" y="429383"/>
            <a:ext cx="47511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34F5C"/>
                </a:solidFill>
              </a:rPr>
              <a:t>Contents</a:t>
            </a:r>
            <a:endParaRPr b="1">
              <a:solidFill>
                <a:srgbClr val="134F5C"/>
              </a:solidFill>
            </a:endParaRPr>
          </a:p>
        </p:txBody>
      </p:sp>
      <p:sp>
        <p:nvSpPr>
          <p:cNvPr id="535" name="Google Shape;53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59"/>
          <p:cNvSpPr txBox="1"/>
          <p:nvPr>
            <p:ph idx="1" type="body"/>
          </p:nvPr>
        </p:nvSpPr>
        <p:spPr>
          <a:xfrm>
            <a:off x="4240800" y="907325"/>
            <a:ext cx="42807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/>
              <a:t>Our presentation contains-</a:t>
            </a:r>
            <a:endParaRPr sz="1600"/>
          </a:p>
          <a:p>
            <a:pPr indent="-330200" lvl="0" marL="45720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Objectives</a:t>
            </a:r>
            <a:endParaRPr sz="1600"/>
          </a:p>
          <a:p>
            <a:pPr indent="-3302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Overview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What is Microcontroller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Microcontroller Evolution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Application of Microcontroller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Recent Market Trend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Trend in Microcontroller Market</a:t>
            </a:r>
            <a:endParaRPr sz="1600"/>
          </a:p>
          <a:p>
            <a:pPr indent="-330200" lvl="0" marL="9144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Career in Microcontroller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STM32 Microcontroller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Project Lifetime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Goal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Limitations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Collaboration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➢"/>
            </a:pPr>
            <a:r>
              <a:rPr lang="en" sz="1600"/>
              <a:t>Reference</a:t>
            </a:r>
            <a:endParaRPr sz="16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37" name="Google Shape;5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39156" cy="173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Achievements</a:t>
            </a:r>
            <a:endParaRPr b="1"/>
          </a:p>
        </p:txBody>
      </p:sp>
      <p:sp>
        <p:nvSpPr>
          <p:cNvPr id="543" name="Google Shape;543;p60"/>
          <p:cNvSpPr txBox="1"/>
          <p:nvPr>
            <p:ph idx="1" type="body"/>
          </p:nvPr>
        </p:nvSpPr>
        <p:spPr>
          <a:xfrm>
            <a:off x="387900" y="1076275"/>
            <a:ext cx="41268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We are already complete two initial tasks.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RCC Clock Configuration and LED Blinking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Timer configuration with precise delay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544" name="Google Shape;54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63" y="2630325"/>
            <a:ext cx="2200124" cy="20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537" y="2763900"/>
            <a:ext cx="1537152" cy="92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550" y="1476562"/>
            <a:ext cx="2350129" cy="19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150" y="1552762"/>
            <a:ext cx="1537152" cy="8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147" y="2333809"/>
            <a:ext cx="1537152" cy="82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77537" y="3648525"/>
            <a:ext cx="1537152" cy="82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073763"/>
                </a:solidFill>
              </a:rPr>
              <a:t>Achievements</a:t>
            </a:r>
            <a:endParaRPr b="1" sz="3620">
              <a:solidFill>
                <a:srgbClr val="073763"/>
              </a:solidFill>
            </a:endParaRPr>
          </a:p>
        </p:txBody>
      </p:sp>
      <p:sp>
        <p:nvSpPr>
          <p:cNvPr id="556" name="Google Shape;556;p61"/>
          <p:cNvSpPr txBox="1"/>
          <p:nvPr>
            <p:ph idx="1" type="body"/>
          </p:nvPr>
        </p:nvSpPr>
        <p:spPr>
          <a:xfrm>
            <a:off x="5708025" y="1177975"/>
            <a:ext cx="34359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Timer</a:t>
            </a:r>
            <a:r>
              <a:rPr b="1" lang="en">
                <a:solidFill>
                  <a:srgbClr val="0C343D"/>
                </a:solidFill>
              </a:rPr>
              <a:t> </a:t>
            </a:r>
            <a:r>
              <a:rPr b="1" lang="en" sz="1600">
                <a:solidFill>
                  <a:srgbClr val="0C343D"/>
                </a:solidFill>
              </a:rPr>
              <a:t>configuration with precise delay:</a:t>
            </a:r>
            <a:endParaRPr b="1" sz="1600">
              <a:solidFill>
                <a:srgbClr val="0C343D"/>
              </a:solidFill>
            </a:endParaRPr>
          </a:p>
        </p:txBody>
      </p:sp>
      <p:sp>
        <p:nvSpPr>
          <p:cNvPr id="557" name="Google Shape;55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975"/>
            <a:ext cx="5046292" cy="38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0" y="152400"/>
            <a:ext cx="808305" cy="8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548" y="2848837"/>
            <a:ext cx="3139948" cy="172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 txBox="1"/>
          <p:nvPr>
            <p:ph type="title"/>
          </p:nvPr>
        </p:nvSpPr>
        <p:spPr>
          <a:xfrm>
            <a:off x="3879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rgbClr val="073763"/>
                </a:solidFill>
              </a:rPr>
              <a:t>Achievements</a:t>
            </a:r>
            <a:endParaRPr b="1" sz="3620">
              <a:solidFill>
                <a:srgbClr val="073763"/>
              </a:solidFill>
            </a:endParaRPr>
          </a:p>
        </p:txBody>
      </p:sp>
      <p:sp>
        <p:nvSpPr>
          <p:cNvPr id="566" name="Google Shape;566;p62"/>
          <p:cNvSpPr txBox="1"/>
          <p:nvPr>
            <p:ph idx="1" type="body"/>
          </p:nvPr>
        </p:nvSpPr>
        <p:spPr>
          <a:xfrm>
            <a:off x="1268575" y="619075"/>
            <a:ext cx="40188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0C343D"/>
                </a:solidFill>
              </a:rPr>
              <a:t>Timer</a:t>
            </a:r>
            <a:r>
              <a:rPr b="1" lang="en">
                <a:solidFill>
                  <a:srgbClr val="0C343D"/>
                </a:solidFill>
              </a:rPr>
              <a:t> </a:t>
            </a:r>
            <a:r>
              <a:rPr b="1" lang="en" sz="1600">
                <a:solidFill>
                  <a:srgbClr val="0C343D"/>
                </a:solidFill>
              </a:rPr>
              <a:t>configuration with precise delay:</a:t>
            </a:r>
            <a:endParaRPr b="1" sz="1600">
              <a:solidFill>
                <a:srgbClr val="0C343D"/>
              </a:solidFill>
            </a:endParaRPr>
          </a:p>
        </p:txBody>
      </p:sp>
      <p:sp>
        <p:nvSpPr>
          <p:cNvPr id="567" name="Google Shape;56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66186"/>
            <a:ext cx="4519475" cy="369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50" y="1203649"/>
            <a:ext cx="3465902" cy="190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350" y="3092433"/>
            <a:ext cx="3465902" cy="1870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400" y="146313"/>
            <a:ext cx="845664" cy="86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577" name="Google Shape;577;p63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t" bIns="91425" lIns="1714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At the end of the project we will be able to do the followings</a:t>
            </a:r>
            <a:endParaRPr>
              <a:solidFill>
                <a:srgbClr val="434343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65"/>
              <a:buChar char="-"/>
            </a:pPr>
            <a:r>
              <a:rPr lang="en">
                <a:solidFill>
                  <a:srgbClr val="434343"/>
                </a:solidFill>
              </a:rPr>
              <a:t>establish a network of microcontrollers based on network protocol        (I2C/SPI/UART Communication)</a:t>
            </a:r>
            <a:endParaRPr>
              <a:solidFill>
                <a:srgbClr val="434343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65"/>
              <a:buChar char="-"/>
            </a:pPr>
            <a:r>
              <a:rPr lang="en">
                <a:solidFill>
                  <a:srgbClr val="434343"/>
                </a:solidFill>
              </a:rPr>
              <a:t>r</a:t>
            </a:r>
            <a:r>
              <a:rPr lang="en">
                <a:solidFill>
                  <a:srgbClr val="434343"/>
                </a:solidFill>
              </a:rPr>
              <a:t>emotely connected microcontroller via server.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Further Goal: </a:t>
            </a:r>
            <a:r>
              <a:rPr lang="en">
                <a:solidFill>
                  <a:srgbClr val="434343"/>
                </a:solidFill>
              </a:rPr>
              <a:t>GUI based interface for better workings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78" name="Google Shape;57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84" name="Google Shape;584;p64"/>
          <p:cNvSpPr txBox="1"/>
          <p:nvPr>
            <p:ph idx="1" type="body"/>
          </p:nvPr>
        </p:nvSpPr>
        <p:spPr>
          <a:xfrm>
            <a:off x="430800" y="1135925"/>
            <a:ext cx="6814500" cy="3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Our project has some limitations such as</a:t>
            </a:r>
            <a:endParaRPr>
              <a:solidFill>
                <a:srgbClr val="434343"/>
              </a:solidFill>
            </a:endParaRPr>
          </a:p>
          <a:p>
            <a:pPr indent="-334327" lvl="0" marL="9144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65"/>
              <a:buChar char="➔"/>
            </a:pPr>
            <a:r>
              <a:rPr lang="en">
                <a:solidFill>
                  <a:srgbClr val="434343"/>
                </a:solidFill>
              </a:rPr>
              <a:t>The big limitation of this project is resources. </a:t>
            </a:r>
            <a:endParaRPr>
              <a:solidFill>
                <a:srgbClr val="434343"/>
              </a:solidFill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65"/>
              <a:buChar char="➔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Low-level C Programming.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65"/>
              <a:buChar char="➔"/>
            </a:pPr>
            <a:r>
              <a:rPr lang="en">
                <a:solidFill>
                  <a:srgbClr val="434343"/>
                </a:solidFill>
              </a:rPr>
              <a:t>Almost everything is manual working. </a:t>
            </a:r>
            <a:endParaRPr>
              <a:solidFill>
                <a:srgbClr val="434343"/>
              </a:solidFill>
            </a:endParaRPr>
          </a:p>
          <a:p>
            <a:pPr indent="-334327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65"/>
              <a:buChar char="➔"/>
            </a:pPr>
            <a:r>
              <a:rPr lang="en">
                <a:solidFill>
                  <a:srgbClr val="434343"/>
                </a:solidFill>
              </a:rPr>
              <a:t>Official manual is huge and cumbersome. </a:t>
            </a:r>
            <a:endParaRPr/>
          </a:p>
        </p:txBody>
      </p:sp>
      <p:sp>
        <p:nvSpPr>
          <p:cNvPr id="585" name="Google Shape;58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Career in Microcontroller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591" name="Google Shape;591;p65"/>
          <p:cNvSpPr txBox="1"/>
          <p:nvPr>
            <p:ph idx="1" type="body"/>
          </p:nvPr>
        </p:nvSpPr>
        <p:spPr>
          <a:xfrm>
            <a:off x="311700" y="1076275"/>
            <a:ext cx="42603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Every year the usage of microcontroller is increasing which results in increasing the market size of microcontroller industry.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592" name="Google Shape;592;p65"/>
          <p:cNvSpPr txBox="1"/>
          <p:nvPr/>
        </p:nvSpPr>
        <p:spPr>
          <a:xfrm>
            <a:off x="4793700" y="4079400"/>
            <a:ext cx="4197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So, many many job opportunities is are created every year.</a:t>
            </a:r>
            <a:endParaRPr sz="1000"/>
          </a:p>
        </p:txBody>
      </p:sp>
      <p:pic>
        <p:nvPicPr>
          <p:cNvPr id="593" name="Google Shape;5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14675"/>
            <a:ext cx="4260301" cy="253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99" y="1017725"/>
            <a:ext cx="4038600" cy="239986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5"/>
          <p:cNvSpPr txBox="1"/>
          <p:nvPr/>
        </p:nvSpPr>
        <p:spPr>
          <a:xfrm>
            <a:off x="5874450" y="3512275"/>
            <a:ext cx="2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Figure-7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6" name="Google Shape;596;p65"/>
          <p:cNvSpPr txBox="1"/>
          <p:nvPr/>
        </p:nvSpPr>
        <p:spPr>
          <a:xfrm>
            <a:off x="1423650" y="4546300"/>
            <a:ext cx="20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Figure-6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7" name="Google Shape;59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 txBox="1"/>
          <p:nvPr/>
        </p:nvSpPr>
        <p:spPr>
          <a:xfrm>
            <a:off x="64625" y="193875"/>
            <a:ext cx="734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STM32</a:t>
            </a:r>
            <a:r>
              <a:rPr b="1" lang="en" sz="2500"/>
              <a:t> vs </a:t>
            </a:r>
            <a:r>
              <a:rPr b="1" lang="en" sz="2500"/>
              <a:t>Arduino</a:t>
            </a:r>
            <a:endParaRPr b="1" sz="2500"/>
          </a:p>
        </p:txBody>
      </p:sp>
      <p:pic>
        <p:nvPicPr>
          <p:cNvPr id="603" name="Google Shape;6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0372">
            <a:off x="474448" y="956106"/>
            <a:ext cx="2263954" cy="183388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6"/>
          <p:cNvSpPr txBox="1"/>
          <p:nvPr/>
        </p:nvSpPr>
        <p:spPr>
          <a:xfrm>
            <a:off x="5084725" y="595825"/>
            <a:ext cx="386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Arduino uses AVR-32 bit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Arduino have well-built libraries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Less processing speed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Can be programed </a:t>
            </a:r>
            <a:r>
              <a:rPr lang="en" sz="1600">
                <a:solidFill>
                  <a:srgbClr val="434343"/>
                </a:solidFill>
              </a:rPr>
              <a:t>directly</a:t>
            </a:r>
            <a:r>
              <a:rPr lang="en" sz="1600">
                <a:solidFill>
                  <a:srgbClr val="434343"/>
                </a:solidFill>
              </a:rPr>
              <a:t> through USB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Less use in industry, kids thing.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178175" y="3357900"/>
            <a:ext cx="386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STM32</a:t>
            </a:r>
            <a:r>
              <a:rPr lang="en" sz="1600">
                <a:solidFill>
                  <a:srgbClr val="434343"/>
                </a:solidFill>
              </a:rPr>
              <a:t> uses ARM-32b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R</a:t>
            </a:r>
            <a:r>
              <a:rPr lang="en" sz="1600">
                <a:solidFill>
                  <a:srgbClr val="434343"/>
                </a:solidFill>
              </a:rPr>
              <a:t>equires professional knowledge.</a:t>
            </a:r>
            <a:r>
              <a:rPr lang="en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High processing speed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Can be programed through ST-Link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</a:rPr>
              <a:t>Huge use in industry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588200" y="2734463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Figure-STM32F401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607" name="Google Shape;60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6"/>
          <p:cNvSpPr txBox="1"/>
          <p:nvPr/>
        </p:nvSpPr>
        <p:spPr>
          <a:xfrm>
            <a:off x="5922325" y="4394940"/>
            <a:ext cx="20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Figure-Arduino nano</a:t>
            </a:r>
            <a:r>
              <a:rPr lang="en" sz="1100">
                <a:solidFill>
                  <a:srgbClr val="434343"/>
                </a:solidFill>
              </a:rPr>
              <a:t> </a:t>
            </a:r>
            <a:r>
              <a:rPr lang="en" sz="1100">
                <a:solidFill>
                  <a:srgbClr val="434343"/>
                </a:solidFill>
              </a:rPr>
              <a:t>ATmega328p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012" y="2471650"/>
            <a:ext cx="1949313" cy="19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78400"/>
            <a:ext cx="85206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B45F06"/>
                </a:solidFill>
              </a:rPr>
              <a:t> </a:t>
            </a:r>
            <a:r>
              <a:rPr b="1" lang="en" sz="3020">
                <a:solidFill>
                  <a:srgbClr val="B45F06"/>
                </a:solidFill>
              </a:rPr>
              <a:t>What is Microcontroller?</a:t>
            </a:r>
            <a:endParaRPr b="1" sz="3020">
              <a:solidFill>
                <a:srgbClr val="B45F06"/>
              </a:solidFill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25" y="1104425"/>
            <a:ext cx="5441875" cy="38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5645300" y="3402875"/>
            <a:ext cx="1713000" cy="15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75" y="592400"/>
            <a:ext cx="806386" cy="806386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7"/>
          <p:cNvSpPr txBox="1"/>
          <p:nvPr/>
        </p:nvSpPr>
        <p:spPr>
          <a:xfrm>
            <a:off x="4207700" y="1559638"/>
            <a:ext cx="2206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00">
                <a:solidFill>
                  <a:srgbClr val="434343"/>
                </a:solidFill>
              </a:rPr>
              <a:t>Dr. Shamim Ahmad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Professor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CSE, Rajshahi University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2112875" y="3868850"/>
            <a:ext cx="3192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Meem Mursalin 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Chowdhury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1810276103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618" name="Google Shape;618;p67"/>
          <p:cNvSpPr txBox="1"/>
          <p:nvPr/>
        </p:nvSpPr>
        <p:spPr>
          <a:xfrm>
            <a:off x="4282153" y="3945050"/>
            <a:ext cx="24627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Ashifujjman Rafi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1810376106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00">
              <a:solidFill>
                <a:srgbClr val="434343"/>
              </a:solidFill>
            </a:endParaRPr>
          </a:p>
        </p:txBody>
      </p:sp>
      <p:sp>
        <p:nvSpPr>
          <p:cNvPr id="619" name="Google Shape;619;p67"/>
          <p:cNvSpPr txBox="1"/>
          <p:nvPr/>
        </p:nvSpPr>
        <p:spPr>
          <a:xfrm>
            <a:off x="6362288" y="3945050"/>
            <a:ext cx="19023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Md. Nahid Hassan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4343"/>
                </a:solidFill>
              </a:rPr>
              <a:t>ID: 1710276139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620" name="Google Shape;62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850" y="2917125"/>
            <a:ext cx="806376" cy="80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950" y="2864925"/>
            <a:ext cx="827100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4400" y="2864925"/>
            <a:ext cx="827100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73025"/>
            <a:ext cx="3902900" cy="201823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7"/>
          <p:cNvSpPr/>
          <p:nvPr/>
        </p:nvSpPr>
        <p:spPr>
          <a:xfrm>
            <a:off x="2395700" y="1635850"/>
            <a:ext cx="1431000" cy="10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64706">
            <a:off x="6060825" y="899125"/>
            <a:ext cx="1086939" cy="10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83100" y="140225"/>
            <a:ext cx="9663600" cy="7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134F5C"/>
                </a:solidFill>
              </a:rPr>
              <a:t>   </a:t>
            </a:r>
            <a:r>
              <a:rPr b="1" lang="en" sz="2500">
                <a:solidFill>
                  <a:srgbClr val="134F5C"/>
                </a:solidFill>
              </a:rPr>
              <a:t>Categories</a:t>
            </a:r>
            <a:r>
              <a:rPr b="1" lang="en" sz="2500">
                <a:solidFill>
                  <a:srgbClr val="134F5C"/>
                </a:solidFill>
              </a:rPr>
              <a:t> of MCU</a:t>
            </a:r>
            <a:endParaRPr b="1" sz="2500">
              <a:solidFill>
                <a:srgbClr val="134F5C"/>
              </a:solidFill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55621"/>
            <a:ext cx="4113800" cy="240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0" y="847725"/>
            <a:ext cx="4339050" cy="39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9975" y="328400"/>
            <a:ext cx="2115656" cy="1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34F5C"/>
                </a:solidFill>
              </a:rPr>
              <a:t>  </a:t>
            </a:r>
            <a:r>
              <a:rPr b="1" lang="en">
                <a:solidFill>
                  <a:srgbClr val="134F5C"/>
                </a:solidFill>
              </a:rPr>
              <a:t>Microcontroller Evolution</a:t>
            </a:r>
            <a:endParaRPr b="1">
              <a:solidFill>
                <a:srgbClr val="134F5C"/>
              </a:solidFill>
            </a:endParaRP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42603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" sz="1700">
                <a:solidFill>
                  <a:srgbClr val="434343"/>
                </a:solidFill>
              </a:rPr>
              <a:t>Microcontroller follow the main semiconductor technology trend</a:t>
            </a:r>
            <a:endParaRPr sz="1700">
              <a:solidFill>
                <a:srgbClr val="434343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183225"/>
            <a:ext cx="4463892" cy="18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75" y="658500"/>
            <a:ext cx="3834830" cy="259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4969287" y="3587775"/>
            <a:ext cx="41142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" sz="1700">
                <a:solidFill>
                  <a:srgbClr val="434343"/>
                </a:solidFill>
              </a:rPr>
              <a:t>The key requirements today</a:t>
            </a:r>
            <a:endParaRPr sz="1700">
              <a:solidFill>
                <a:srgbClr val="434343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-"/>
            </a:pPr>
            <a:r>
              <a:rPr lang="en" sz="1700">
                <a:solidFill>
                  <a:srgbClr val="434343"/>
                </a:solidFill>
              </a:rPr>
              <a:t>l</a:t>
            </a:r>
            <a:r>
              <a:rPr lang="en" sz="1700">
                <a:solidFill>
                  <a:srgbClr val="434343"/>
                </a:solidFill>
              </a:rPr>
              <a:t>ow power consumption</a:t>
            </a:r>
            <a:endParaRPr sz="1700">
              <a:solidFill>
                <a:srgbClr val="434343"/>
              </a:solidFill>
            </a:endParaRPr>
          </a:p>
          <a:p>
            <a:pPr indent="-336550" lvl="0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-"/>
            </a:pPr>
            <a:r>
              <a:rPr lang="en" sz="1700">
                <a:solidFill>
                  <a:srgbClr val="434343"/>
                </a:solidFill>
              </a:rPr>
              <a:t>h</a:t>
            </a:r>
            <a:r>
              <a:rPr lang="en" sz="1700">
                <a:solidFill>
                  <a:srgbClr val="434343"/>
                </a:solidFill>
              </a:rPr>
              <a:t>igh integration density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5859000" y="3255175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Figure-MCU Evolution[9]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1423650" y="4070925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Figure-MCU Evolution [8]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4"/>
          <p:cNvCxnSpPr>
            <a:stCxn id="131" idx="2"/>
          </p:cNvCxnSpPr>
          <p:nvPr/>
        </p:nvCxnSpPr>
        <p:spPr>
          <a:xfrm>
            <a:off x="6749325" y="858557"/>
            <a:ext cx="772200" cy="1183200"/>
          </a:xfrm>
          <a:prstGeom prst="straightConnector1">
            <a:avLst/>
          </a:prstGeom>
          <a:noFill/>
          <a:ln cap="flat" cmpd="sng" w="9525">
            <a:solidFill>
              <a:srgbClr val="EE221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4"/>
          <p:cNvSpPr/>
          <p:nvPr/>
        </p:nvSpPr>
        <p:spPr>
          <a:xfrm>
            <a:off x="6129000" y="445025"/>
            <a:ext cx="1240650" cy="413532"/>
          </a:xfrm>
          <a:prstGeom prst="flowChartTerminato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</a:rPr>
              <a:t>Launched     2007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134F5C"/>
                </a:solidFill>
              </a:rPr>
              <a:t>Several Microcontrollers of recent time</a:t>
            </a:r>
            <a:endParaRPr b="1" sz="25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1787529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332763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Figure-STM32F103C8T6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725" y="1172037"/>
            <a:ext cx="1675825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2064438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Figure-ATmega328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550" y="1010700"/>
            <a:ext cx="1757004" cy="13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780850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PIC16F877A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7550" y="1089462"/>
            <a:ext cx="1320049" cy="13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5319375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Attiny85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7600" y="1093925"/>
            <a:ext cx="1878870" cy="13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918838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MSP430G2452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3274625"/>
            <a:ext cx="1878876" cy="105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3784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ESP8266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2425" y="3065750"/>
            <a:ext cx="1320049" cy="13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1904250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ESP32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6850" y="3065750"/>
            <a:ext cx="1320049" cy="13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53121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ATMEGA32U4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7850" y="3146412"/>
            <a:ext cx="1544956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365867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ATMEGA32U4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14988" y="3006463"/>
            <a:ext cx="1644124" cy="143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69389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NXP LPC1768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99900" y="48171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[3]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134F5C"/>
                </a:solidFill>
              </a:rPr>
              <a:t>Several Microcontrollers of recent time</a:t>
            </a:r>
            <a:endParaRPr b="1" sz="25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1787529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6"/>
          <p:cNvSpPr txBox="1"/>
          <p:nvPr/>
        </p:nvSpPr>
        <p:spPr>
          <a:xfrm>
            <a:off x="332763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Figure-STM32F103C8T6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725" y="1172037"/>
            <a:ext cx="1675825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2064438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Figure-ATmega328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550" y="1010700"/>
            <a:ext cx="1757004" cy="13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780850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PIC16F877A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7550" y="1089462"/>
            <a:ext cx="1320049" cy="13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5319375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Attiny85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7600" y="1093925"/>
            <a:ext cx="1878870" cy="13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6918838" y="240695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MSP430G2452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3274625"/>
            <a:ext cx="1878876" cy="1056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784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ESP8266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2425" y="3065750"/>
            <a:ext cx="1320049" cy="13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904250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ESP32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6850" y="3065750"/>
            <a:ext cx="1320049" cy="13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53121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ATMEGA32U4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7850" y="3146412"/>
            <a:ext cx="1544956" cy="11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365867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ATMEGA32U4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14988" y="3006463"/>
            <a:ext cx="1644124" cy="1438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6938925" y="4354500"/>
            <a:ext cx="203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Figure- NXP LPC1768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99900" y="4817125"/>
            <a:ext cx="7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Ref: [3]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470650" y="1054375"/>
            <a:ext cx="1757100" cy="132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